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73" r:id="rId6"/>
    <p:sldId id="261" r:id="rId7"/>
    <p:sldId id="262" r:id="rId8"/>
    <p:sldId id="263" r:id="rId9"/>
    <p:sldId id="264" r:id="rId10"/>
    <p:sldId id="265" r:id="rId11"/>
    <p:sldId id="266" r:id="rId12"/>
    <p:sldId id="267" r:id="rId13"/>
    <p:sldId id="268" r:id="rId14"/>
    <p:sldId id="269" r:id="rId15"/>
    <p:sldId id="271" r:id="rId16"/>
    <p:sldId id="272" r:id="rId17"/>
    <p:sldId id="274" r:id="rId18"/>
    <p:sldId id="275"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49" d="100"/>
          <a:sy n="49" d="100"/>
        </p:scale>
        <p:origin x="-121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716E9-631D-48C6-9DF3-91DF2DEBEBE7}" type="datetimeFigureOut">
              <a:rPr lang="ro-RO" smtClean="0"/>
              <a:pPr/>
              <a:t>08.06.2021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B70045-DF09-4E12-887B-376003A74157}"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716E9-631D-48C6-9DF3-91DF2DEBEBE7}" type="datetimeFigureOut">
              <a:rPr lang="ro-RO" smtClean="0"/>
              <a:pPr/>
              <a:t>08.06.2021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70045-DF09-4E12-887B-376003A74157}"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42919"/>
            <a:ext cx="8458200" cy="2500329"/>
          </a:xfrm>
        </p:spPr>
        <p:txBody>
          <a:bodyPr>
            <a:normAutofit/>
          </a:bodyPr>
          <a:lstStyle/>
          <a:p>
            <a:pPr algn="l"/>
            <a:r>
              <a:rPr lang="ro-RO" sz="2800" b="1" dirty="0" smtClean="0">
                <a:latin typeface="Times New Roman" pitchFamily="18" charset="0"/>
                <a:cs typeface="Times New Roman" pitchFamily="18" charset="0"/>
              </a:rPr>
              <a:t>	</a:t>
            </a:r>
            <a:br>
              <a:rPr lang="ro-RO" sz="2800" b="1" dirty="0" smtClean="0">
                <a:latin typeface="Times New Roman" pitchFamily="18" charset="0"/>
                <a:cs typeface="Times New Roman" pitchFamily="18" charset="0"/>
              </a:rPr>
            </a:br>
            <a:r>
              <a:rPr lang="ro-RO" sz="2400" b="1" dirty="0" smtClean="0">
                <a:solidFill>
                  <a:srgbClr val="C00000"/>
                </a:solidFill>
                <a:latin typeface="Times New Roman" pitchFamily="18" charset="0"/>
                <a:cs typeface="Times New Roman" pitchFamily="18" charset="0"/>
              </a:rPr>
              <a:t>ÎNVĂȚAREA RĂSTURNATĂ ( FLIPPED LEARNING )</a:t>
            </a:r>
            <a:br>
              <a:rPr lang="ro-RO" sz="2400" b="1" dirty="0" smtClean="0">
                <a:solidFill>
                  <a:srgbClr val="C00000"/>
                </a:solidFill>
                <a:latin typeface="Times New Roman" pitchFamily="18" charset="0"/>
                <a:cs typeface="Times New Roman" pitchFamily="18" charset="0"/>
              </a:rPr>
            </a:br>
            <a:r>
              <a:rPr lang="ro-RO" sz="2400" b="1" dirty="0" smtClean="0">
                <a:solidFill>
                  <a:srgbClr val="C00000"/>
                </a:solidFill>
                <a:latin typeface="Times New Roman" pitchFamily="18" charset="0"/>
                <a:cs typeface="Times New Roman" pitchFamily="18" charset="0"/>
              </a:rPr>
              <a:t>PRACTICI ȘI EXPERIENȚE DE ÎNVĂȚARE ÎN GRĂDINIȚĂ</a:t>
            </a:r>
            <a:endParaRPr lang="ro-RO" sz="24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57158" y="2786058"/>
            <a:ext cx="5286412" cy="2852742"/>
          </a:xfrm>
        </p:spPr>
        <p:txBody>
          <a:bodyPr>
            <a:normAutofit/>
          </a:bodyPr>
          <a:lstStyle/>
          <a:p>
            <a:endParaRPr lang="ro-RO" sz="1400" dirty="0" smtClean="0">
              <a:solidFill>
                <a:schemeClr val="tx1"/>
              </a:solidFill>
              <a:latin typeface="Times New Roman" pitchFamily="18" charset="0"/>
              <a:cs typeface="Times New Roman" pitchFamily="18" charset="0"/>
            </a:endParaRPr>
          </a:p>
          <a:p>
            <a:endParaRPr lang="ro-RO" sz="1400" dirty="0">
              <a:solidFill>
                <a:schemeClr val="tx1"/>
              </a:solidFill>
              <a:latin typeface="Times New Roman" pitchFamily="18" charset="0"/>
              <a:cs typeface="Times New Roman" pitchFamily="18" charset="0"/>
            </a:endParaRPr>
          </a:p>
          <a:p>
            <a:pPr algn="just"/>
            <a:r>
              <a:rPr lang="ro-RO" sz="1800" b="1" dirty="0" smtClean="0">
                <a:solidFill>
                  <a:srgbClr val="C00000"/>
                </a:solidFill>
                <a:latin typeface="Times New Roman" pitchFamily="18" charset="0"/>
                <a:cs typeface="Times New Roman" pitchFamily="18" charset="0"/>
              </a:rPr>
              <a:t>GRUPA MARE ( ELEFANȚEII</a:t>
            </a:r>
            <a:r>
              <a:rPr lang="en-US" sz="1800" b="1" dirty="0" smtClean="0">
                <a:solidFill>
                  <a:srgbClr val="C00000"/>
                </a:solidFill>
                <a:latin typeface="Times New Roman" pitchFamily="18" charset="0"/>
                <a:cs typeface="Times New Roman" pitchFamily="18" charset="0"/>
              </a:rPr>
              <a:t> </a:t>
            </a:r>
            <a:r>
              <a:rPr lang="ro-RO" sz="1800" b="1" dirty="0" smtClean="0">
                <a:solidFill>
                  <a:srgbClr val="C00000"/>
                </a:solidFill>
                <a:latin typeface="Times New Roman" pitchFamily="18" charset="0"/>
                <a:cs typeface="Times New Roman" pitchFamily="18" charset="0"/>
              </a:rPr>
              <a:t>CURIOȘI )</a:t>
            </a:r>
          </a:p>
          <a:p>
            <a:pPr algn="just"/>
            <a:r>
              <a:rPr lang="ro-RO" sz="1800" b="1" dirty="0" smtClean="0">
                <a:solidFill>
                  <a:srgbClr val="C00000"/>
                </a:solidFill>
                <a:latin typeface="Times New Roman" pitchFamily="18" charset="0"/>
                <a:cs typeface="Times New Roman" pitchFamily="18" charset="0"/>
              </a:rPr>
              <a:t> EDUCATOARE</a:t>
            </a:r>
            <a:r>
              <a:rPr lang="en-US" sz="1800" b="1" dirty="0" smtClean="0">
                <a:solidFill>
                  <a:srgbClr val="C00000"/>
                </a:solidFill>
                <a:latin typeface="Times New Roman" pitchFamily="18" charset="0"/>
                <a:cs typeface="Times New Roman" pitchFamily="18" charset="0"/>
              </a:rPr>
              <a:t> : </a:t>
            </a:r>
            <a:r>
              <a:rPr lang="ro-RO" sz="1800" b="1" dirty="0" smtClean="0">
                <a:solidFill>
                  <a:srgbClr val="C00000"/>
                </a:solidFill>
                <a:latin typeface="Times New Roman" pitchFamily="18" charset="0"/>
                <a:cs typeface="Times New Roman" pitchFamily="18" charset="0"/>
              </a:rPr>
              <a:t>ICHIM  LAURA</a:t>
            </a:r>
          </a:p>
          <a:p>
            <a:pPr algn="just"/>
            <a:r>
              <a:rPr lang="ro-RO" sz="1800" b="1" dirty="0" smtClean="0">
                <a:solidFill>
                  <a:srgbClr val="C00000"/>
                </a:solidFill>
                <a:latin typeface="Times New Roman" pitchFamily="18" charset="0"/>
                <a:cs typeface="Times New Roman" pitchFamily="18" charset="0"/>
              </a:rPr>
              <a:t>                                MOGA  COSMINA</a:t>
            </a:r>
            <a:endParaRPr lang="ro-RO" sz="1800" b="1" dirty="0">
              <a:solidFill>
                <a:srgbClr val="C0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7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rmAutofit fontScale="90000"/>
          </a:bodyPr>
          <a:lstStyle/>
          <a:p>
            <a:pPr algn="l"/>
            <a:r>
              <a:rPr lang="ro-RO" sz="18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Joc de masă</a:t>
            </a:r>
            <a:r>
              <a:rPr lang="ro-RO" sz="1800" dirty="0" smtClean="0">
                <a:latin typeface="Times New Roman" pitchFamily="18" charset="0"/>
                <a:cs typeface="Times New Roman" pitchFamily="18" charset="0"/>
              </a:rPr>
              <a:t/>
            </a:r>
            <a:br>
              <a:rPr lang="ro-RO" sz="1800" dirty="0" smtClean="0">
                <a:latin typeface="Times New Roman" pitchFamily="18" charset="0"/>
                <a:cs typeface="Times New Roman" pitchFamily="18" charset="0"/>
              </a:rPr>
            </a:br>
            <a:r>
              <a:rPr lang="ro-RO" sz="1800" dirty="0">
                <a:latin typeface="Times New Roman" pitchFamily="18" charset="0"/>
                <a:cs typeface="Times New Roman" pitchFamily="18" charset="0"/>
              </a:rPr>
              <a:t/>
            </a:r>
            <a:br>
              <a:rPr lang="ro-RO" sz="1800" dirty="0">
                <a:latin typeface="Times New Roman" pitchFamily="18" charset="0"/>
                <a:cs typeface="Times New Roman" pitchFamily="18" charset="0"/>
              </a:rPr>
            </a:br>
            <a:r>
              <a:rPr lang="ro-RO" sz="18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Instrumente cu clape            </a:t>
            </a:r>
            <a:r>
              <a:rPr lang="ro-RO" sz="18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Instrumente  de percuție  </a:t>
            </a:r>
            <a:r>
              <a:rPr lang="ro-RO" sz="1800" dirty="0" smtClean="0">
                <a:latin typeface="Times New Roman" pitchFamily="18" charset="0"/>
                <a:cs typeface="Times New Roman" pitchFamily="18" charset="0"/>
              </a:rPr>
              <a:t>                   </a:t>
            </a:r>
            <a:br>
              <a:rPr lang="ro-RO" sz="1800" dirty="0" smtClean="0">
                <a:latin typeface="Times New Roman" pitchFamily="18" charset="0"/>
                <a:cs typeface="Times New Roman" pitchFamily="18" charset="0"/>
              </a:rPr>
            </a:br>
            <a:endParaRPr lang="ro-RO" sz="1800" dirty="0">
              <a:latin typeface="Times New Roman" pitchFamily="18" charset="0"/>
              <a:cs typeface="Times New Roman" pitchFamily="18" charset="0"/>
            </a:endParaRPr>
          </a:p>
        </p:txBody>
      </p:sp>
      <p:pic>
        <p:nvPicPr>
          <p:cNvPr id="7" name="Content Placeholder 6" descr="186540328_821841882072809_3027715746337435594_n.jpg"/>
          <p:cNvPicPr>
            <a:picLocks noGrp="1" noChangeAspect="1"/>
          </p:cNvPicPr>
          <p:nvPr>
            <p:ph sz="half" idx="1"/>
          </p:nvPr>
        </p:nvPicPr>
        <p:blipFill>
          <a:blip r:embed="rId3" cstate="print"/>
          <a:stretch>
            <a:fillRect/>
          </a:stretch>
        </p:blipFill>
        <p:spPr>
          <a:xfrm>
            <a:off x="778625" y="1658230"/>
            <a:ext cx="3395749" cy="4409902"/>
          </a:xfrm>
        </p:spPr>
      </p:pic>
      <p:pic>
        <p:nvPicPr>
          <p:cNvPr id="8" name="Content Placeholder 7" descr="186546202_301158591652504_1412405536686184555_n.jpg"/>
          <p:cNvPicPr>
            <a:picLocks noGrp="1" noChangeAspect="1"/>
          </p:cNvPicPr>
          <p:nvPr>
            <p:ph sz="half" idx="2"/>
          </p:nvPr>
        </p:nvPicPr>
        <p:blipFill>
          <a:blip r:embed="rId4" cstate="print"/>
          <a:stretch>
            <a:fillRect/>
          </a:stretch>
        </p:blipFill>
        <p:spPr>
          <a:xfrm rot="5400000">
            <a:off x="4430502" y="1932186"/>
            <a:ext cx="4473996" cy="3663168"/>
          </a:xfr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6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fontScale="90000"/>
          </a:bodyPr>
          <a:lstStyle/>
          <a:p>
            <a:pPr algn="l"/>
            <a:r>
              <a:rPr lang="ro-RO" sz="2000" dirty="0" smtClean="0">
                <a:latin typeface="Times New Roman" pitchFamily="18" charset="0"/>
                <a:cs typeface="Times New Roman" pitchFamily="18" charset="0"/>
              </a:rPr>
              <a:t>				</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200" dirty="0" smtClean="0">
                <a:latin typeface="Times New Roman" pitchFamily="18" charset="0"/>
                <a:cs typeface="Times New Roman" pitchFamily="18" charset="0"/>
              </a:rPr>
              <a:t>                                                 Joc de masă</a:t>
            </a:r>
            <a:br>
              <a:rPr lang="ro-RO" sz="22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dirty="0">
                <a:latin typeface="Times New Roman" pitchFamily="18" charset="0"/>
                <a:cs typeface="Times New Roman" pitchFamily="18" charset="0"/>
              </a:rPr>
              <a:t/>
            </a:r>
            <a:br>
              <a:rPr lang="ro-RO" sz="2000" dirty="0">
                <a:latin typeface="Times New Roman" pitchFamily="18" charset="0"/>
                <a:cs typeface="Times New Roman" pitchFamily="18" charset="0"/>
              </a:rPr>
            </a:br>
            <a:r>
              <a:rPr lang="ro-RO" sz="2000" dirty="0" smtClean="0">
                <a:latin typeface="Times New Roman" pitchFamily="18" charset="0"/>
                <a:cs typeface="Times New Roman" pitchFamily="18" charset="0"/>
              </a:rPr>
              <a:t>              Instrumente de suflat				Instrumente cu corzi</a:t>
            </a:r>
            <a:endParaRPr lang="ro-RO" sz="2000" dirty="0">
              <a:latin typeface="Times New Roman" pitchFamily="18" charset="0"/>
              <a:cs typeface="Times New Roman" pitchFamily="18" charset="0"/>
            </a:endParaRPr>
          </a:p>
        </p:txBody>
      </p:sp>
      <p:pic>
        <p:nvPicPr>
          <p:cNvPr id="5" name="Content Placeholder 4" descr="186888981_153395433349771_8228658616542418611_n.jpg"/>
          <p:cNvPicPr>
            <a:picLocks noGrp="1" noChangeAspect="1"/>
          </p:cNvPicPr>
          <p:nvPr>
            <p:ph sz="half" idx="1"/>
          </p:nvPr>
        </p:nvPicPr>
        <p:blipFill>
          <a:blip r:embed="rId3" cstate="print"/>
          <a:stretch>
            <a:fillRect/>
          </a:stretch>
        </p:blipFill>
        <p:spPr>
          <a:xfrm rot="16200000">
            <a:off x="611578" y="2136372"/>
            <a:ext cx="4096556" cy="3395661"/>
          </a:xfrm>
        </p:spPr>
      </p:pic>
      <p:pic>
        <p:nvPicPr>
          <p:cNvPr id="6" name="Content Placeholder 5" descr="186538745_167496685376246_6240300980639984135_n.jpg"/>
          <p:cNvPicPr>
            <a:picLocks noGrp="1" noChangeAspect="1"/>
          </p:cNvPicPr>
          <p:nvPr>
            <p:ph sz="half" idx="2"/>
          </p:nvPr>
        </p:nvPicPr>
        <p:blipFill>
          <a:blip r:embed="rId4" cstate="print"/>
          <a:stretch>
            <a:fillRect/>
          </a:stretch>
        </p:blipFill>
        <p:spPr>
          <a:xfrm>
            <a:off x="4969625" y="1720576"/>
            <a:ext cx="3395749" cy="4285211"/>
          </a:xfr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a:bodyPr>
          <a:lstStyle/>
          <a:p>
            <a:pPr algn="l"/>
            <a:r>
              <a:rPr lang="ro-RO" sz="2000" dirty="0" smtClean="0">
                <a:latin typeface="Times New Roman" pitchFamily="18" charset="0"/>
                <a:cs typeface="Times New Roman" pitchFamily="18" charset="0"/>
              </a:rPr>
              <a:t>				</a:t>
            </a:r>
            <a:r>
              <a:rPr lang="ro-RO" sz="2200" b="1" dirty="0" smtClean="0">
                <a:latin typeface="Times New Roman" pitchFamily="18" charset="0"/>
                <a:cs typeface="Times New Roman" pitchFamily="18" charset="0"/>
              </a:rPr>
              <a:t>Știință</a:t>
            </a: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Copiii au avut de colorat cu aceeași culoare instrumente de același fel, elementul de dificultate fiind identificarea instrumentelor de același fel și diferențierea lor de altele asemănătoare. Am mai folosit o fișă unde copiii au avut de identificat instrumentul la care cântă fiecare instrumentist.</a:t>
            </a:r>
            <a:endParaRPr lang="ro-RO" sz="2000" dirty="0">
              <a:latin typeface="Times New Roman" pitchFamily="18" charset="0"/>
              <a:cs typeface="Times New Roman" pitchFamily="18" charset="0"/>
            </a:endParaRPr>
          </a:p>
        </p:txBody>
      </p:sp>
      <p:pic>
        <p:nvPicPr>
          <p:cNvPr id="6" name="Content Placeholder 5" descr="186546281_4250829981651112_2648124408110985898_n.jpg"/>
          <p:cNvPicPr>
            <a:picLocks noGrp="1" noChangeAspect="1"/>
          </p:cNvPicPr>
          <p:nvPr>
            <p:ph sz="half" idx="1"/>
          </p:nvPr>
        </p:nvPicPr>
        <p:blipFill>
          <a:blip r:embed="rId3" cstate="print"/>
          <a:stretch>
            <a:fillRect/>
          </a:stretch>
        </p:blipFill>
        <p:spPr>
          <a:xfrm>
            <a:off x="1000100" y="2143116"/>
            <a:ext cx="3325091" cy="4434840"/>
          </a:xfrm>
        </p:spPr>
      </p:pic>
      <p:pic>
        <p:nvPicPr>
          <p:cNvPr id="7" name="Content Placeholder 6" descr="186540278_307301214169606_6181177925278335862_n.jpg"/>
          <p:cNvPicPr>
            <a:picLocks noGrp="1" noChangeAspect="1"/>
          </p:cNvPicPr>
          <p:nvPr>
            <p:ph sz="half" idx="2"/>
          </p:nvPr>
        </p:nvPicPr>
        <p:blipFill>
          <a:blip r:embed="rId4" cstate="print"/>
          <a:stretch>
            <a:fillRect/>
          </a:stretch>
        </p:blipFill>
        <p:spPr>
          <a:xfrm>
            <a:off x="5072066" y="2143116"/>
            <a:ext cx="3325091" cy="44348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2400" dirty="0" smtClean="0">
                <a:latin typeface="Times New Roman" pitchFamily="18" charset="0"/>
                <a:cs typeface="Times New Roman" pitchFamily="18" charset="0"/>
              </a:rPr>
              <a:t>				</a:t>
            </a:r>
            <a:r>
              <a:rPr lang="ro-RO" sz="2400" dirty="0" smtClean="0">
                <a:solidFill>
                  <a:schemeClr val="bg1"/>
                </a:solidFill>
                <a:latin typeface="Times New Roman" pitchFamily="18" charset="0"/>
                <a:cs typeface="Times New Roman" pitchFamily="18" charset="0"/>
              </a:rPr>
              <a:t>Artă</a:t>
            </a:r>
            <a:br>
              <a:rPr lang="ro-RO" sz="2400" dirty="0" smtClean="0">
                <a:solidFill>
                  <a:schemeClr val="bg1"/>
                </a:solidFill>
                <a:latin typeface="Times New Roman" pitchFamily="18" charset="0"/>
                <a:cs typeface="Times New Roman" pitchFamily="18" charset="0"/>
              </a:rPr>
            </a:br>
            <a:r>
              <a:rPr lang="ro-RO" sz="2400" dirty="0" smtClean="0">
                <a:solidFill>
                  <a:schemeClr val="bg1"/>
                </a:solidFill>
                <a:latin typeface="Times New Roman" pitchFamily="18" charset="0"/>
                <a:cs typeface="Times New Roman" pitchFamily="18" charset="0"/>
              </a:rPr>
              <a:t>	</a:t>
            </a:r>
            <a:r>
              <a:rPr lang="ro-RO" sz="2000" dirty="0" smtClean="0">
                <a:solidFill>
                  <a:schemeClr val="bg1"/>
                </a:solidFill>
                <a:latin typeface="Times New Roman" pitchFamily="18" charset="0"/>
                <a:cs typeface="Times New Roman" pitchFamily="18" charset="0"/>
              </a:rPr>
              <a:t>La centrul Artă copiii au colorat instrumente muzicale</a:t>
            </a:r>
            <a:endParaRPr lang="ro-RO" sz="2000" dirty="0">
              <a:solidFill>
                <a:schemeClr val="bg1"/>
              </a:solidFill>
              <a:latin typeface="Times New Roman" pitchFamily="18" charset="0"/>
              <a:cs typeface="Times New Roman" pitchFamily="18" charset="0"/>
            </a:endParaRPr>
          </a:p>
        </p:txBody>
      </p:sp>
      <p:pic>
        <p:nvPicPr>
          <p:cNvPr id="5" name="Content Placeholder 4" descr="186985951_335323777973980_783498799067640604_n.jpg"/>
          <p:cNvPicPr>
            <a:picLocks noGrp="1" noChangeAspect="1"/>
          </p:cNvPicPr>
          <p:nvPr>
            <p:ph sz="half" idx="1"/>
          </p:nvPr>
        </p:nvPicPr>
        <p:blipFill>
          <a:blip r:embed="rId3"/>
          <a:stretch>
            <a:fillRect/>
          </a:stretch>
        </p:blipFill>
        <p:spPr>
          <a:xfrm>
            <a:off x="4500562" y="1643050"/>
            <a:ext cx="3571900" cy="5214950"/>
          </a:xfrm>
        </p:spPr>
      </p:pic>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6">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357322"/>
          </a:xfrm>
        </p:spPr>
        <p:txBody>
          <a:bodyPr>
            <a:normAutofit fontScale="90000"/>
          </a:bodyPr>
          <a:lstStyle/>
          <a:p>
            <a:pPr algn="l"/>
            <a:r>
              <a:rPr lang="ro-RO" sz="2400" dirty="0" smtClean="0">
                <a:latin typeface="Times New Roman" pitchFamily="18" charset="0"/>
                <a:cs typeface="Times New Roman" pitchFamily="18" charset="0"/>
              </a:rPr>
              <a:t>		</a:t>
            </a:r>
            <a:r>
              <a:rPr lang="ro-RO" sz="2000" b="1" dirty="0" smtClean="0">
                <a:latin typeface="Times New Roman" pitchFamily="18" charset="0"/>
                <a:cs typeface="Times New Roman" pitchFamily="18" charset="0"/>
              </a:rPr>
              <a:t>Activități pe domenii experiențiale</a:t>
            </a: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b="1" dirty="0" smtClean="0">
                <a:latin typeface="Times New Roman" pitchFamily="18" charset="0"/>
                <a:cs typeface="Times New Roman" pitchFamily="18" charset="0"/>
              </a:rPr>
              <a:t>Cunoașterea mediului </a:t>
            </a: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Facem cunoștiință cu instrumentele muzicale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observare</a:t>
            </a: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endParaRPr lang="ro-RO" sz="2000" dirty="0">
              <a:latin typeface="Times New Roman" pitchFamily="18" charset="0"/>
              <a:cs typeface="Times New Roman" pitchFamily="18" charset="0"/>
            </a:endParaRPr>
          </a:p>
        </p:txBody>
      </p:sp>
      <p:pic>
        <p:nvPicPr>
          <p:cNvPr id="5" name="Content Placeholder 4" descr="186546307_679658356150510_1831462067480275737_n.jpg"/>
          <p:cNvPicPr>
            <a:picLocks noGrp="1" noChangeAspect="1"/>
          </p:cNvPicPr>
          <p:nvPr>
            <p:ph sz="half" idx="1"/>
          </p:nvPr>
        </p:nvPicPr>
        <p:blipFill>
          <a:blip r:embed="rId3" cstate="print"/>
          <a:stretch>
            <a:fillRect/>
          </a:stretch>
        </p:blipFill>
        <p:spPr>
          <a:xfrm>
            <a:off x="457200" y="2348706"/>
            <a:ext cx="4038600" cy="3028950"/>
          </a:xfrm>
        </p:spPr>
      </p:pic>
      <p:pic>
        <p:nvPicPr>
          <p:cNvPr id="8" name="Content Placeholder 7" descr="186540178_321863752712691_7697843701115093652_n.jpg"/>
          <p:cNvPicPr>
            <a:picLocks noGrp="1" noChangeAspect="1"/>
          </p:cNvPicPr>
          <p:nvPr>
            <p:ph sz="half" idx="2"/>
          </p:nvPr>
        </p:nvPicPr>
        <p:blipFill>
          <a:blip r:embed="rId4" cstate="print"/>
          <a:stretch>
            <a:fillRect/>
          </a:stretch>
        </p:blipFill>
        <p:spPr>
          <a:xfrm>
            <a:off x="5004954" y="1645761"/>
            <a:ext cx="3325091" cy="4434840"/>
          </a:xfrm>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298"/>
            <a:ext cx="8472518" cy="3571900"/>
          </a:xfrm>
        </p:spPr>
        <p:txBody>
          <a:bodyPr>
            <a:normAutofit/>
          </a:bodyPr>
          <a:lstStyle/>
          <a:p>
            <a:pPr algn="l"/>
            <a:r>
              <a:rPr lang="ro-RO" sz="2000" dirty="0" smtClean="0">
                <a:solidFill>
                  <a:srgbClr val="002060"/>
                </a:solidFill>
                <a:latin typeface="Times New Roman" pitchFamily="18" charset="0"/>
                <a:cs typeface="Times New Roman" pitchFamily="18" charset="0"/>
              </a:rPr>
              <a:t>►Limbă și cultură </a:t>
            </a:r>
            <a:r>
              <a:rPr lang="en-US" sz="2000" dirty="0" smtClean="0">
                <a:solidFill>
                  <a:srgbClr val="002060"/>
                </a:solidFill>
                <a:latin typeface="Times New Roman" pitchFamily="18" charset="0"/>
                <a:cs typeface="Times New Roman" pitchFamily="18" charset="0"/>
              </a:rPr>
              <a:t>– </a:t>
            </a:r>
            <a:r>
              <a:rPr lang="ro-RO" sz="2000" dirty="0" smtClean="0">
                <a:solidFill>
                  <a:srgbClr val="002060"/>
                </a:solidFill>
                <a:latin typeface="Times New Roman" pitchFamily="18" charset="0"/>
                <a:cs typeface="Times New Roman" pitchFamily="18" charset="0"/>
              </a:rPr>
              <a:t>Povestea muzicii în viața oamenilor ( lectura educatoarei ) </a:t>
            </a:r>
            <a:br>
              <a:rPr lang="ro-RO" sz="2000" dirty="0" smtClean="0">
                <a:solidFill>
                  <a:srgbClr val="002060"/>
                </a:solidFill>
                <a:latin typeface="Times New Roman" pitchFamily="18" charset="0"/>
                <a:cs typeface="Times New Roman" pitchFamily="18" charset="0"/>
              </a:rPr>
            </a:br>
            <a:r>
              <a:rPr lang="ro-RO" sz="2000" dirty="0" smtClean="0">
                <a:solidFill>
                  <a:srgbClr val="002060"/>
                </a:solidFill>
                <a:latin typeface="Times New Roman" pitchFamily="18" charset="0"/>
                <a:cs typeface="Times New Roman" pitchFamily="18" charset="0"/>
              </a:rPr>
              <a:t>► Activitate muzicală </a:t>
            </a:r>
            <a:r>
              <a:rPr lang="en-US" sz="2000" dirty="0" smtClean="0">
                <a:solidFill>
                  <a:srgbClr val="002060"/>
                </a:solidFill>
                <a:latin typeface="Times New Roman" pitchFamily="18" charset="0"/>
                <a:cs typeface="Times New Roman" pitchFamily="18" charset="0"/>
              </a:rPr>
              <a:t>– </a:t>
            </a:r>
            <a:r>
              <a:rPr lang="ro-RO" sz="2000" dirty="0" smtClean="0">
                <a:solidFill>
                  <a:srgbClr val="002060"/>
                </a:solidFill>
                <a:latin typeface="Times New Roman" pitchFamily="18" charset="0"/>
                <a:cs typeface="Times New Roman" pitchFamily="18" charset="0"/>
              </a:rPr>
              <a:t>Să cunoaștem muzica din alte țări ( audiții )</a:t>
            </a:r>
            <a:br>
              <a:rPr lang="ro-RO" sz="2000" dirty="0" smtClean="0">
                <a:solidFill>
                  <a:srgbClr val="002060"/>
                </a:solidFill>
                <a:latin typeface="Times New Roman" pitchFamily="18" charset="0"/>
                <a:cs typeface="Times New Roman" pitchFamily="18" charset="0"/>
              </a:rPr>
            </a:br>
            <a:r>
              <a:rPr lang="ro-RO" sz="2000" dirty="0" smtClean="0">
                <a:solidFill>
                  <a:srgbClr val="002060"/>
                </a:solidFill>
                <a:latin typeface="Times New Roman" pitchFamily="18" charset="0"/>
                <a:cs typeface="Times New Roman" pitchFamily="18" charset="0"/>
              </a:rPr>
              <a:t>►Educație pentru societate </a:t>
            </a:r>
            <a:r>
              <a:rPr lang="en-US" sz="2000" dirty="0" smtClean="0">
                <a:solidFill>
                  <a:srgbClr val="002060"/>
                </a:solidFill>
                <a:latin typeface="Times New Roman" pitchFamily="18" charset="0"/>
                <a:cs typeface="Times New Roman" pitchFamily="18" charset="0"/>
              </a:rPr>
              <a:t>– </a:t>
            </a:r>
            <a:r>
              <a:rPr lang="ro-RO" sz="2000" dirty="0" smtClean="0">
                <a:solidFill>
                  <a:srgbClr val="002060"/>
                </a:solidFill>
                <a:latin typeface="Times New Roman" pitchFamily="18" charset="0"/>
                <a:cs typeface="Times New Roman" pitchFamily="18" charset="0"/>
              </a:rPr>
              <a:t>Muzica și bunul simț ( convorbire )</a:t>
            </a:r>
            <a:br>
              <a:rPr lang="ro-RO" sz="2000" dirty="0" smtClean="0">
                <a:solidFill>
                  <a:srgbClr val="002060"/>
                </a:solidFill>
                <a:latin typeface="Times New Roman" pitchFamily="18" charset="0"/>
                <a:cs typeface="Times New Roman" pitchFamily="18" charset="0"/>
              </a:rPr>
            </a:br>
            <a:r>
              <a:rPr lang="ro-RO" sz="2000" dirty="0" smtClean="0">
                <a:solidFill>
                  <a:srgbClr val="002060"/>
                </a:solidFill>
                <a:latin typeface="Times New Roman" pitchFamily="18" charset="0"/>
                <a:cs typeface="Times New Roman" pitchFamily="18" charset="0"/>
              </a:rPr>
              <a:t>►Limbă și cultură </a:t>
            </a:r>
            <a:r>
              <a:rPr lang="en-US" sz="2000" dirty="0" smtClean="0">
                <a:solidFill>
                  <a:srgbClr val="002060"/>
                </a:solidFill>
                <a:latin typeface="Times New Roman" pitchFamily="18" charset="0"/>
                <a:cs typeface="Times New Roman" pitchFamily="18" charset="0"/>
              </a:rPr>
              <a:t>– </a:t>
            </a:r>
            <a:r>
              <a:rPr lang="ro-RO" sz="2000" dirty="0" smtClean="0">
                <a:solidFill>
                  <a:srgbClr val="002060"/>
                </a:solidFill>
                <a:latin typeface="Times New Roman" pitchFamily="18" charset="0"/>
                <a:cs typeface="Times New Roman" pitchFamily="18" charset="0"/>
              </a:rPr>
              <a:t>Muzica la mine în suflet ( convorbire )</a:t>
            </a:r>
            <a:endParaRPr lang="ro-RO" sz="2000" dirty="0">
              <a:solidFill>
                <a:srgbClr val="002060"/>
              </a:solidFill>
              <a:latin typeface="Times New Roman" pitchFamily="18" charset="0"/>
              <a:cs typeface="Times New Roman" pitchFamily="18" charset="0"/>
            </a:endParaRP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dirty="0" smtClean="0">
                <a:latin typeface="Times New Roman" pitchFamily="18" charset="0"/>
                <a:cs typeface="Times New Roman" pitchFamily="18" charset="0"/>
              </a:rPr>
              <a:t>Zilnic în cadrul activităților de program distractiv am dedicat timp dansului liber și relaxării active.</a:t>
            </a:r>
            <a:endParaRPr lang="ro-RO" sz="2000" dirty="0">
              <a:latin typeface="Times New Roman" pitchFamily="18" charset="0"/>
              <a:cs typeface="Times New Roman" pitchFamily="18" charset="0"/>
            </a:endParaRPr>
          </a:p>
        </p:txBody>
      </p:sp>
      <p:pic>
        <p:nvPicPr>
          <p:cNvPr id="5" name="Content Placeholder 4" descr="188015927_487145405858489_8543791870135943612_n.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187640051_807657613205015_7643900297677248338_n.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latin typeface="Times New Roman" pitchFamily="18" charset="0"/>
                <a:cs typeface="Times New Roman" pitchFamily="18" charset="0"/>
              </a:rPr>
              <a:t>La cererea copiilor am mai trimis un videoclip cu dans</a:t>
            </a:r>
            <a:endParaRPr lang="ro-RO" sz="2400" dirty="0">
              <a:latin typeface="Times New Roman" pitchFamily="18" charset="0"/>
              <a:cs typeface="Times New Roman" pitchFamily="18" charset="0"/>
            </a:endParaRPr>
          </a:p>
        </p:txBody>
      </p:sp>
      <p:pic>
        <p:nvPicPr>
          <p:cNvPr id="5" name="Content Placeholder 4" descr="187160489_2966060670345352_1940463311972336044_n.jpg"/>
          <p:cNvPicPr>
            <a:picLocks noGrp="1" noChangeAspect="1"/>
          </p:cNvPicPr>
          <p:nvPr>
            <p:ph sz="half" idx="1"/>
          </p:nvPr>
        </p:nvPicPr>
        <p:blipFill>
          <a:blip r:embed="rId2"/>
          <a:stretch>
            <a:fillRect/>
          </a:stretch>
        </p:blipFill>
        <p:spPr>
          <a:xfrm>
            <a:off x="2428860" y="1600200"/>
            <a:ext cx="4143404" cy="5043510"/>
          </a:xfrm>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83056"/>
          </a:xfrm>
        </p:spPr>
        <p:txBody>
          <a:bodyPr>
            <a:normAutofit/>
          </a:bodyPr>
          <a:lstStyle/>
          <a:p>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dirty="0" smtClean="0">
                <a:latin typeface="Times New Roman" pitchFamily="18" charset="0"/>
                <a:cs typeface="Times New Roman" pitchFamily="18" charset="0"/>
              </a:rPr>
              <a:t>VĂ MULȚUMESC!</a:t>
            </a:r>
            <a:endParaRPr lang="ro-RO" dirty="0">
              <a:latin typeface="Times New Roman" pitchFamily="18" charset="0"/>
              <a:cs typeface="Times New Roman" pitchFamily="18" charset="0"/>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56"/>
            <a:ext cx="8358214" cy="4429155"/>
          </a:xfrm>
        </p:spPr>
        <p:txBody>
          <a:bodyPr>
            <a:normAutofit/>
          </a:bodyPr>
          <a:lstStyle/>
          <a:p>
            <a:pPr>
              <a:buNone/>
            </a:pPr>
            <a:endParaRPr lang="ro-RO" sz="2800" dirty="0" smtClean="0">
              <a:latin typeface="Times New Roman" pitchFamily="18" charset="0"/>
              <a:cs typeface="Times New Roman" pitchFamily="18" charset="0"/>
            </a:endParaRPr>
          </a:p>
          <a:p>
            <a:pPr>
              <a:buNone/>
            </a:pPr>
            <a:r>
              <a:rPr lang="ro-RO" sz="2400" dirty="0" smtClean="0">
                <a:latin typeface="Times New Roman" pitchFamily="18" charset="0"/>
                <a:cs typeface="Times New Roman" pitchFamily="18" charset="0"/>
              </a:rPr>
              <a:t>		</a:t>
            </a:r>
            <a:r>
              <a:rPr lang="ro-RO" sz="2400" dirty="0" smtClean="0">
                <a:solidFill>
                  <a:schemeClr val="tx1">
                    <a:lumMod val="85000"/>
                    <a:lumOff val="15000"/>
                  </a:schemeClr>
                </a:solidFill>
                <a:latin typeface="Times New Roman" pitchFamily="18" charset="0"/>
                <a:cs typeface="Times New Roman" pitchFamily="18" charset="0"/>
              </a:rPr>
              <a:t>Tema anuală de studiu </a:t>
            </a:r>
            <a:r>
              <a:rPr lang="en-US" sz="2400" dirty="0" smtClean="0">
                <a:solidFill>
                  <a:schemeClr val="tx1">
                    <a:lumMod val="85000"/>
                    <a:lumOff val="15000"/>
                  </a:schemeClr>
                </a:solidFill>
                <a:latin typeface="Times New Roman" pitchFamily="18" charset="0"/>
                <a:cs typeface="Times New Roman" pitchFamily="18" charset="0"/>
              </a:rPr>
              <a:t>: Cum </a:t>
            </a:r>
            <a:r>
              <a:rPr lang="en-US" sz="2400" dirty="0" err="1" smtClean="0">
                <a:solidFill>
                  <a:schemeClr val="tx1">
                    <a:lumMod val="85000"/>
                    <a:lumOff val="15000"/>
                  </a:schemeClr>
                </a:solidFill>
                <a:latin typeface="Times New Roman" pitchFamily="18" charset="0"/>
                <a:cs typeface="Times New Roman" pitchFamily="18" charset="0"/>
              </a:rPr>
              <a:t>exprim</a:t>
            </a:r>
            <a:r>
              <a:rPr lang="ro-RO" sz="2400" dirty="0">
                <a:solidFill>
                  <a:schemeClr val="tx1">
                    <a:lumMod val="85000"/>
                    <a:lumOff val="15000"/>
                  </a:schemeClr>
                </a:solidFill>
                <a:latin typeface="Times New Roman" pitchFamily="18" charset="0"/>
                <a:cs typeface="Times New Roman" pitchFamily="18" charset="0"/>
              </a:rPr>
              <a:t>ă</a:t>
            </a:r>
            <a:r>
              <a:rPr lang="en-US" sz="2400" dirty="0" smtClean="0">
                <a:solidFill>
                  <a:schemeClr val="tx1">
                    <a:lumMod val="85000"/>
                    <a:lumOff val="15000"/>
                  </a:schemeClr>
                </a:solidFill>
                <a:latin typeface="Times New Roman" pitchFamily="18" charset="0"/>
                <a:cs typeface="Times New Roman" pitchFamily="18" charset="0"/>
              </a:rPr>
              <a:t>m </a:t>
            </a:r>
            <a:r>
              <a:rPr lang="en-US" sz="2400" dirty="0" err="1" smtClean="0">
                <a:solidFill>
                  <a:schemeClr val="tx1">
                    <a:lumMod val="85000"/>
                    <a:lumOff val="15000"/>
                  </a:schemeClr>
                </a:solidFill>
                <a:latin typeface="Times New Roman" pitchFamily="18" charset="0"/>
                <a:cs typeface="Times New Roman" pitchFamily="18" charset="0"/>
              </a:rPr>
              <a:t>ceea</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ce</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sim</a:t>
            </a:r>
            <a:r>
              <a:rPr lang="ro-RO" sz="2400" dirty="0" smtClean="0">
                <a:solidFill>
                  <a:schemeClr val="tx1">
                    <a:lumMod val="85000"/>
                    <a:lumOff val="15000"/>
                  </a:schemeClr>
                </a:solidFill>
                <a:latin typeface="Times New Roman" pitchFamily="18" charset="0"/>
                <a:cs typeface="Times New Roman" pitchFamily="18" charset="0"/>
              </a:rPr>
              <a:t>țim?</a:t>
            </a:r>
          </a:p>
          <a:p>
            <a:pPr>
              <a:buNone/>
            </a:pPr>
            <a:r>
              <a:rPr lang="ro-RO" sz="2400" dirty="0" smtClean="0">
                <a:solidFill>
                  <a:schemeClr val="tx1">
                    <a:lumMod val="85000"/>
                    <a:lumOff val="15000"/>
                  </a:schemeClr>
                </a:solidFill>
                <a:latin typeface="Times New Roman" pitchFamily="18" charset="0"/>
                <a:cs typeface="Times New Roman" pitchFamily="18" charset="0"/>
              </a:rPr>
              <a:t>		Tema proiectului </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Ce</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facem</a:t>
            </a:r>
            <a:r>
              <a:rPr lang="en-US" sz="2400" dirty="0" smtClean="0">
                <a:solidFill>
                  <a:schemeClr val="tx1">
                    <a:lumMod val="85000"/>
                    <a:lumOff val="15000"/>
                  </a:schemeClr>
                </a:solidFill>
                <a:latin typeface="Times New Roman" pitchFamily="18" charset="0"/>
                <a:cs typeface="Times New Roman" pitchFamily="18" charset="0"/>
              </a:rPr>
              <a:t> </a:t>
            </a:r>
            <a:r>
              <a:rPr lang="ro-RO" sz="2400" dirty="0" smtClean="0">
                <a:solidFill>
                  <a:schemeClr val="tx1">
                    <a:lumMod val="85000"/>
                    <a:lumOff val="15000"/>
                  </a:schemeClr>
                </a:solidFill>
                <a:latin typeface="Times New Roman" pitchFamily="18" charset="0"/>
                <a:cs typeface="Times New Roman" pitchFamily="18" charset="0"/>
              </a:rPr>
              <a:t>în timpul liber?</a:t>
            </a:r>
          </a:p>
          <a:p>
            <a:pPr>
              <a:buNone/>
            </a:pPr>
            <a:r>
              <a:rPr lang="ro-RO" sz="2400" dirty="0" smtClean="0">
                <a:solidFill>
                  <a:schemeClr val="tx1">
                    <a:lumMod val="85000"/>
                    <a:lumOff val="15000"/>
                  </a:schemeClr>
                </a:solidFill>
                <a:latin typeface="Times New Roman" pitchFamily="18" charset="0"/>
                <a:cs typeface="Times New Roman" pitchFamily="18" charset="0"/>
              </a:rPr>
              <a:t>		Tema săptămânală </a:t>
            </a:r>
            <a:r>
              <a:rPr lang="en-US" sz="2400" dirty="0" smtClean="0">
                <a:solidFill>
                  <a:schemeClr val="tx1">
                    <a:lumMod val="85000"/>
                    <a:lumOff val="15000"/>
                  </a:schemeClr>
                </a:solidFill>
                <a:latin typeface="Times New Roman" pitchFamily="18" charset="0"/>
                <a:cs typeface="Times New Roman" pitchFamily="18" charset="0"/>
              </a:rPr>
              <a:t>: </a:t>
            </a:r>
            <a:r>
              <a:rPr lang="ro-RO" sz="2400" dirty="0" smtClean="0">
                <a:solidFill>
                  <a:schemeClr val="tx1">
                    <a:lumMod val="85000"/>
                    <a:lumOff val="15000"/>
                  </a:schemeClr>
                </a:solidFill>
                <a:latin typeface="Times New Roman" pitchFamily="18" charset="0"/>
                <a:cs typeface="Times New Roman" pitchFamily="18" charset="0"/>
              </a:rPr>
              <a:t>Muzica în viața oamenilor</a:t>
            </a:r>
            <a:endParaRPr lang="ro-RO" sz="2400"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7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357431"/>
            <a:ext cx="4214842" cy="2928958"/>
          </a:xfrm>
        </p:spPr>
        <p:txBody>
          <a:bodyPr>
            <a:normAutofit fontScale="62500" lnSpcReduction="20000"/>
          </a:bodyPr>
          <a:lstStyle/>
          <a:p>
            <a:pPr>
              <a:buNone/>
            </a:pPr>
            <a:r>
              <a:rPr lang="ro-RO"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ro-RO" i="1" dirty="0" smtClean="0">
                <a:latin typeface="Times New Roman" pitchFamily="18" charset="0"/>
                <a:cs typeface="Times New Roman" pitchFamily="18" charset="0"/>
              </a:rPr>
              <a:t>Muzica </a:t>
            </a:r>
            <a:r>
              <a:rPr lang="ro-RO" i="1" dirty="0">
                <a:latin typeface="Times New Roman" pitchFamily="18" charset="0"/>
                <a:cs typeface="Times New Roman" pitchFamily="18" charset="0"/>
              </a:rPr>
              <a:t>este o lege morală. Ea dă suflet universului, aripi gândirii, avânt închipuirii, farmec tinereții, </a:t>
            </a:r>
            <a:r>
              <a:rPr lang="ro-RO" i="1" dirty="0" smtClean="0">
                <a:latin typeface="Times New Roman" pitchFamily="18" charset="0"/>
                <a:cs typeface="Times New Roman" pitchFamily="18" charset="0"/>
              </a:rPr>
              <a:t>viață </a:t>
            </a:r>
            <a:r>
              <a:rPr lang="ro-RO" i="1" dirty="0">
                <a:latin typeface="Times New Roman" pitchFamily="18" charset="0"/>
                <a:cs typeface="Times New Roman" pitchFamily="18" charset="0"/>
              </a:rPr>
              <a:t>și veselie tuturor lucrurilor. Ea este esența ordinii, înălțând sufletul către tot ce este bun, drept și </a:t>
            </a:r>
            <a:r>
              <a:rPr lang="ro-RO" i="1" dirty="0" smtClean="0">
                <a:latin typeface="Times New Roman" pitchFamily="18" charset="0"/>
                <a:cs typeface="Times New Roman" pitchFamily="18" charset="0"/>
              </a:rPr>
              <a:t>frumos</a:t>
            </a:r>
            <a:r>
              <a:rPr lang="en-US" i="1" dirty="0" smtClean="0">
                <a:latin typeface="Times New Roman" pitchFamily="18" charset="0"/>
                <a:cs typeface="Times New Roman" pitchFamily="18" charset="0"/>
              </a:rPr>
              <a:t>.”</a:t>
            </a:r>
            <a:r>
              <a:rPr lang="ro-RO" i="1" dirty="0" smtClean="0">
                <a:latin typeface="Times New Roman" pitchFamily="18" charset="0"/>
                <a:cs typeface="Times New Roman" pitchFamily="18" charset="0"/>
              </a:rPr>
              <a:t>			</a:t>
            </a:r>
          </a:p>
          <a:p>
            <a:pPr>
              <a:buNone/>
            </a:pPr>
            <a:endParaRPr lang="ro-RO" i="1" dirty="0" smtClean="0">
              <a:latin typeface="Times New Roman" pitchFamily="18" charset="0"/>
              <a:cs typeface="Times New Roman" pitchFamily="18" charset="0"/>
            </a:endParaRPr>
          </a:p>
          <a:p>
            <a:pPr>
              <a:buNone/>
            </a:pPr>
            <a:r>
              <a:rPr lang="ro-RO" i="1" dirty="0">
                <a:latin typeface="Times New Roman" pitchFamily="18" charset="0"/>
                <a:cs typeface="Times New Roman" pitchFamily="18" charset="0"/>
              </a:rPr>
              <a:t>	</a:t>
            </a:r>
            <a:r>
              <a:rPr lang="ro-RO" i="1" dirty="0" smtClean="0">
                <a:latin typeface="Times New Roman" pitchFamily="18" charset="0"/>
                <a:cs typeface="Times New Roman" pitchFamily="18" charset="0"/>
              </a:rPr>
              <a:t>							</a:t>
            </a:r>
            <a:r>
              <a:rPr lang="ro-RO" i="1" dirty="0" smtClean="0"/>
              <a:t>Platon</a:t>
            </a:r>
            <a:endParaRPr lang="ro-RO" i="1" dirty="0"/>
          </a:p>
          <a:p>
            <a:pPr>
              <a:buNone/>
            </a:pPr>
            <a:endParaRPr lang="ro-RO" dirty="0">
              <a:latin typeface="Times New Roman" pitchFamily="18" charset="0"/>
              <a:cs typeface="Times New Roman" pitchFamily="18"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20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Am scris părinților un mesaj în care le</a:t>
            </a:r>
            <a:r>
              <a:rPr lang="en-US" sz="2200" dirty="0" smtClean="0">
                <a:latin typeface="Times New Roman" pitchFamily="18" charset="0"/>
                <a:cs typeface="Times New Roman" pitchFamily="18" charset="0"/>
              </a:rPr>
              <a:t>-</a:t>
            </a:r>
            <a:r>
              <a:rPr lang="ro-RO" sz="2200" dirty="0" smtClean="0">
                <a:latin typeface="Times New Roman" pitchFamily="18" charset="0"/>
                <a:cs typeface="Times New Roman" pitchFamily="18" charset="0"/>
              </a:rPr>
              <a:t>am explicat despre învățarea răsturnată ca metodă modernă alternativă la învățarea clasică și le</a:t>
            </a:r>
            <a:r>
              <a:rPr lang="en-US" sz="2200" dirty="0" smtClean="0">
                <a:latin typeface="Times New Roman" pitchFamily="18" charset="0"/>
                <a:cs typeface="Times New Roman" pitchFamily="18" charset="0"/>
              </a:rPr>
              <a:t>-am </a:t>
            </a:r>
            <a:r>
              <a:rPr lang="ro-RO" sz="2200" dirty="0" smtClean="0">
                <a:latin typeface="Times New Roman" pitchFamily="18" charset="0"/>
                <a:cs typeface="Times New Roman" pitchFamily="18" charset="0"/>
              </a:rPr>
              <a:t>prezentat tema săptămânii împreuna cu subtema fiecărei zile.</a:t>
            </a:r>
            <a:br>
              <a:rPr lang="ro-RO" sz="2200" dirty="0" smtClean="0">
                <a:latin typeface="Times New Roman" pitchFamily="18" charset="0"/>
                <a:cs typeface="Times New Roman" pitchFamily="18" charset="0"/>
              </a:rPr>
            </a:br>
            <a:endParaRPr lang="ro-RO" sz="2200" dirty="0">
              <a:latin typeface="Times New Roman" pitchFamily="18" charset="0"/>
              <a:cs typeface="Times New Roman" pitchFamily="18" charset="0"/>
            </a:endParaRPr>
          </a:p>
        </p:txBody>
      </p:sp>
      <p:pic>
        <p:nvPicPr>
          <p:cNvPr id="7" name="Content Placeholder 6" descr="186518781_300812451602022_8294345583304349945_n.jpg"/>
          <p:cNvPicPr>
            <a:picLocks noGrp="1" noChangeAspect="1"/>
          </p:cNvPicPr>
          <p:nvPr>
            <p:ph sz="half" idx="1"/>
          </p:nvPr>
        </p:nvPicPr>
        <p:blipFill>
          <a:blip r:embed="rId3"/>
          <a:stretch>
            <a:fillRect/>
          </a:stretch>
        </p:blipFill>
        <p:spPr>
          <a:xfrm>
            <a:off x="1404561" y="1600200"/>
            <a:ext cx="2524497" cy="4829196"/>
          </a:xfrm>
        </p:spPr>
      </p:pic>
      <p:pic>
        <p:nvPicPr>
          <p:cNvPr id="10" name="Content Placeholder 9" descr="186522404_1133657017137545_8371724153665118080_n.jpg"/>
          <p:cNvPicPr>
            <a:picLocks noGrp="1" noChangeAspect="1"/>
          </p:cNvPicPr>
          <p:nvPr>
            <p:ph sz="half" idx="2"/>
          </p:nvPr>
        </p:nvPicPr>
        <p:blipFill>
          <a:blip r:embed="rId4"/>
          <a:stretch>
            <a:fillRect/>
          </a:stretch>
        </p:blipFill>
        <p:spPr>
          <a:xfrm>
            <a:off x="5214943" y="1600200"/>
            <a:ext cx="2524496" cy="4900634"/>
          </a:xfr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solidFill>
                  <a:srgbClr val="002060"/>
                </a:solidFill>
                <a:latin typeface="Times New Roman" pitchFamily="18" charset="0"/>
                <a:cs typeface="Times New Roman" pitchFamily="18" charset="0"/>
              </a:rPr>
              <a:t>Muzică populară</a:t>
            </a:r>
            <a:r>
              <a:rPr lang="en-US" sz="2400" dirty="0" smtClean="0">
                <a:solidFill>
                  <a:srgbClr val="002060"/>
                </a:solidFill>
                <a:latin typeface="Times New Roman" pitchFamily="18" charset="0"/>
                <a:cs typeface="Times New Roman" pitchFamily="18" charset="0"/>
              </a:rPr>
              <a:t> ( </a:t>
            </a:r>
            <a:r>
              <a:rPr lang="ro-RO" sz="2400" dirty="0" smtClean="0">
                <a:solidFill>
                  <a:srgbClr val="002060"/>
                </a:solidFill>
                <a:latin typeface="Times New Roman" pitchFamily="18" charset="0"/>
                <a:cs typeface="Times New Roman" pitchFamily="18" charset="0"/>
              </a:rPr>
              <a:t>doină și de joc )</a:t>
            </a:r>
            <a:endParaRPr lang="ro-RO" sz="2400" dirty="0">
              <a:solidFill>
                <a:srgbClr val="002060"/>
              </a:solidFill>
              <a:latin typeface="Times New Roman" pitchFamily="18" charset="0"/>
              <a:cs typeface="Times New Roman" pitchFamily="18" charset="0"/>
            </a:endParaRPr>
          </a:p>
        </p:txBody>
      </p:sp>
      <p:pic>
        <p:nvPicPr>
          <p:cNvPr id="5" name="Content Placeholder 7" descr="186555057_2572638159706383_8577524993216553591_n.jpg"/>
          <p:cNvPicPr>
            <a:picLocks noGrp="1" noChangeAspect="1"/>
          </p:cNvPicPr>
          <p:nvPr>
            <p:ph sz="half" idx="1"/>
          </p:nvPr>
        </p:nvPicPr>
        <p:blipFill>
          <a:blip r:embed="rId3"/>
          <a:stretch>
            <a:fillRect/>
          </a:stretch>
        </p:blipFill>
        <p:spPr>
          <a:xfrm>
            <a:off x="714349" y="1357298"/>
            <a:ext cx="2834090" cy="4714908"/>
          </a:xfrm>
        </p:spPr>
      </p:pic>
      <p:pic>
        <p:nvPicPr>
          <p:cNvPr id="6" name="Content Placeholder 8" descr="186549921_496902491666907_2888783679881511568_n.jpg"/>
          <p:cNvPicPr>
            <a:picLocks noGrp="1" noChangeAspect="1"/>
          </p:cNvPicPr>
          <p:nvPr>
            <p:ph sz="half" idx="2"/>
          </p:nvPr>
        </p:nvPicPr>
        <p:blipFill>
          <a:blip r:embed="rId4"/>
          <a:stretch>
            <a:fillRect/>
          </a:stretch>
        </p:blipFill>
        <p:spPr>
          <a:xfrm>
            <a:off x="4714877" y="1357298"/>
            <a:ext cx="2714644" cy="4714908"/>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solidFill>
                  <a:srgbClr val="002060"/>
                </a:solidFill>
                <a:latin typeface="Times New Roman" pitchFamily="18" charset="0"/>
                <a:cs typeface="Times New Roman" pitchFamily="18" charset="0"/>
              </a:rPr>
              <a:t/>
            </a:r>
            <a:br>
              <a:rPr lang="ro-RO" sz="2400" dirty="0" smtClean="0">
                <a:solidFill>
                  <a:srgbClr val="002060"/>
                </a:solidFill>
                <a:latin typeface="Times New Roman" pitchFamily="18" charset="0"/>
                <a:cs typeface="Times New Roman" pitchFamily="18" charset="0"/>
              </a:rPr>
            </a:br>
            <a:r>
              <a:rPr lang="ro-RO" sz="2400" dirty="0" smtClean="0">
                <a:solidFill>
                  <a:srgbClr val="002060"/>
                </a:solidFill>
                <a:latin typeface="Times New Roman" pitchFamily="18" charset="0"/>
                <a:cs typeface="Times New Roman" pitchFamily="18" charset="0"/>
              </a:rPr>
              <a:t>Muzică instrumentală  ( vioară și pian )</a:t>
            </a:r>
            <a:endParaRPr lang="ro-RO" sz="2400" dirty="0">
              <a:solidFill>
                <a:srgbClr val="002060"/>
              </a:solidFill>
              <a:latin typeface="Times New Roman" pitchFamily="18" charset="0"/>
              <a:cs typeface="Times New Roman" pitchFamily="18" charset="0"/>
            </a:endParaRPr>
          </a:p>
        </p:txBody>
      </p:sp>
      <p:pic>
        <p:nvPicPr>
          <p:cNvPr id="5" name="Content Placeholder 4" descr="186551801_1811967758965424_5406319643815159542_n.jpg"/>
          <p:cNvPicPr>
            <a:picLocks noGrp="1" noChangeAspect="1"/>
          </p:cNvPicPr>
          <p:nvPr>
            <p:ph sz="half" idx="1"/>
          </p:nvPr>
        </p:nvPicPr>
        <p:blipFill>
          <a:blip r:embed="rId3"/>
          <a:stretch>
            <a:fillRect/>
          </a:stretch>
        </p:blipFill>
        <p:spPr>
          <a:xfrm>
            <a:off x="1000101" y="1600200"/>
            <a:ext cx="2548338" cy="4525963"/>
          </a:xfrm>
        </p:spPr>
      </p:pic>
      <p:pic>
        <p:nvPicPr>
          <p:cNvPr id="6" name="Content Placeholder 5" descr="186553551_497018908117904_8484359510742808070_n.jpg"/>
          <p:cNvPicPr>
            <a:picLocks noGrp="1" noChangeAspect="1"/>
          </p:cNvPicPr>
          <p:nvPr>
            <p:ph sz="half" idx="2"/>
          </p:nvPr>
        </p:nvPicPr>
        <p:blipFill>
          <a:blip r:embed="rId4"/>
          <a:stretch>
            <a:fillRect/>
          </a:stretch>
        </p:blipFill>
        <p:spPr>
          <a:xfrm>
            <a:off x="5214943" y="1600200"/>
            <a:ext cx="2214577" cy="4525963"/>
          </a:xfr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latin typeface="Times New Roman" pitchFamily="18" charset="0"/>
                <a:cs typeface="Times New Roman" pitchFamily="18" charset="0"/>
              </a:rPr>
              <a:t/>
            </a:r>
            <a:br>
              <a:rPr lang="ro-RO" sz="2400" dirty="0" smtClean="0">
                <a:latin typeface="Times New Roman" pitchFamily="18" charset="0"/>
                <a:cs typeface="Times New Roman" pitchFamily="18" charset="0"/>
              </a:rPr>
            </a:br>
            <a:r>
              <a:rPr lang="ro-RO" sz="2400" dirty="0" smtClean="0">
                <a:solidFill>
                  <a:srgbClr val="002060"/>
                </a:solidFill>
                <a:latin typeface="Times New Roman" pitchFamily="18" charset="0"/>
                <a:cs typeface="Times New Roman" pitchFamily="18" charset="0"/>
              </a:rPr>
              <a:t>Muzica corală ( cor feminin, cor masculin )</a:t>
            </a:r>
            <a:endParaRPr lang="ro-RO" sz="2400" dirty="0">
              <a:solidFill>
                <a:srgbClr val="002060"/>
              </a:solidFill>
              <a:latin typeface="Times New Roman" pitchFamily="18" charset="0"/>
              <a:cs typeface="Times New Roman" pitchFamily="18" charset="0"/>
            </a:endParaRPr>
          </a:p>
        </p:txBody>
      </p:sp>
      <p:pic>
        <p:nvPicPr>
          <p:cNvPr id="5" name="Content Placeholder 4" descr="186534082_183760543630719_8801248498438238775_n.jpg"/>
          <p:cNvPicPr>
            <a:picLocks noGrp="1" noChangeAspect="1"/>
          </p:cNvPicPr>
          <p:nvPr>
            <p:ph sz="half" idx="1"/>
          </p:nvPr>
        </p:nvPicPr>
        <p:blipFill>
          <a:blip r:embed="rId3"/>
          <a:stretch>
            <a:fillRect/>
          </a:stretch>
        </p:blipFill>
        <p:spPr>
          <a:xfrm>
            <a:off x="1071539" y="1600200"/>
            <a:ext cx="2476900" cy="4525963"/>
          </a:xfrm>
        </p:spPr>
      </p:pic>
      <p:pic>
        <p:nvPicPr>
          <p:cNvPr id="6" name="Content Placeholder 5" descr="186558670_794187688132053_322147879241371576_n.jpg"/>
          <p:cNvPicPr>
            <a:picLocks noGrp="1" noChangeAspect="1"/>
          </p:cNvPicPr>
          <p:nvPr>
            <p:ph sz="half" idx="2"/>
          </p:nvPr>
        </p:nvPicPr>
        <p:blipFill>
          <a:blip r:embed="rId4"/>
          <a:stretch>
            <a:fillRect/>
          </a:stretch>
        </p:blipFill>
        <p:spPr>
          <a:xfrm>
            <a:off x="4857753" y="1600200"/>
            <a:ext cx="2428892" cy="4525963"/>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latin typeface="Times New Roman" pitchFamily="18" charset="0"/>
                <a:cs typeface="Times New Roman" pitchFamily="18" charset="0"/>
              </a:rPr>
              <a:t/>
            </a:r>
            <a:br>
              <a:rPr lang="ro-RO" sz="2400" dirty="0" smtClean="0">
                <a:latin typeface="Times New Roman" pitchFamily="18" charset="0"/>
                <a:cs typeface="Times New Roman" pitchFamily="18" charset="0"/>
              </a:rPr>
            </a:br>
            <a:r>
              <a:rPr lang="ro-RO" sz="2400" dirty="0" smtClean="0">
                <a:solidFill>
                  <a:srgbClr val="002060"/>
                </a:solidFill>
                <a:latin typeface="Times New Roman" pitchFamily="18" charset="0"/>
                <a:cs typeface="Times New Roman" pitchFamily="18" charset="0"/>
              </a:rPr>
              <a:t>Muzică modernă internațională</a:t>
            </a:r>
            <a:endParaRPr lang="ro-RO" sz="2400" dirty="0">
              <a:solidFill>
                <a:srgbClr val="002060"/>
              </a:solidFill>
              <a:latin typeface="Times New Roman" pitchFamily="18" charset="0"/>
              <a:cs typeface="Times New Roman" pitchFamily="18" charset="0"/>
            </a:endParaRPr>
          </a:p>
        </p:txBody>
      </p:sp>
      <p:pic>
        <p:nvPicPr>
          <p:cNvPr id="5" name="Content Placeholder 4" descr="186522486_485611926017561_2993783979558538717_n.jpg"/>
          <p:cNvPicPr>
            <a:picLocks noGrp="1" noChangeAspect="1"/>
          </p:cNvPicPr>
          <p:nvPr>
            <p:ph sz="half" idx="1"/>
          </p:nvPr>
        </p:nvPicPr>
        <p:blipFill>
          <a:blip r:embed="rId3"/>
          <a:stretch>
            <a:fillRect/>
          </a:stretch>
        </p:blipFill>
        <p:spPr>
          <a:xfrm>
            <a:off x="1000101" y="1600200"/>
            <a:ext cx="2548338" cy="4525963"/>
          </a:xfrm>
        </p:spPr>
      </p:pic>
      <p:pic>
        <p:nvPicPr>
          <p:cNvPr id="6" name="Content Placeholder 5" descr="186546375_2812606562290412_2367726577476471620_n.jpg"/>
          <p:cNvPicPr>
            <a:picLocks noGrp="1" noChangeAspect="1"/>
          </p:cNvPicPr>
          <p:nvPr>
            <p:ph sz="half" idx="2"/>
          </p:nvPr>
        </p:nvPicPr>
        <p:blipFill>
          <a:blip r:embed="rId4"/>
          <a:stretch>
            <a:fillRect/>
          </a:stretch>
        </p:blipFill>
        <p:spPr>
          <a:xfrm>
            <a:off x="5072067" y="1600200"/>
            <a:ext cx="2428892" cy="4525963"/>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6000792" cy="1725602"/>
          </a:xfrm>
        </p:spPr>
        <p:txBody>
          <a:bodyPr>
            <a:normAutofit/>
          </a:bodyPr>
          <a:lstStyle/>
          <a:p>
            <a:pPr algn="l"/>
            <a:r>
              <a:rPr lang="ro-RO" sz="2000" dirty="0" smtClean="0">
                <a:latin typeface="Times New Roman" pitchFamily="18" charset="0"/>
                <a:cs typeface="Times New Roman" pitchFamily="18" charset="0"/>
              </a:rPr>
              <a:t>	</a:t>
            </a:r>
            <a:r>
              <a:rPr lang="ro-RO" sz="2000" dirty="0" smtClean="0">
                <a:solidFill>
                  <a:srgbClr val="C00000"/>
                </a:solidFill>
                <a:latin typeface="Times New Roman" pitchFamily="18" charset="0"/>
                <a:cs typeface="Times New Roman" pitchFamily="18" charset="0"/>
              </a:rPr>
              <a:t>Acestea fiind spuse, am început săptămâna cu centrul tematic dotat cu intrumente muzicale </a:t>
            </a:r>
            <a:r>
              <a:rPr lang="en-US" sz="2000" dirty="0" smtClean="0">
                <a:solidFill>
                  <a:srgbClr val="C00000"/>
                </a:solidFill>
                <a:latin typeface="Times New Roman" pitchFamily="18" charset="0"/>
                <a:cs typeface="Times New Roman" pitchFamily="18" charset="0"/>
              </a:rPr>
              <a:t>– </a:t>
            </a:r>
            <a:r>
              <a:rPr lang="ro-RO" sz="2000" dirty="0" smtClean="0">
                <a:solidFill>
                  <a:srgbClr val="C00000"/>
                </a:solidFill>
                <a:latin typeface="Times New Roman" pitchFamily="18" charset="0"/>
                <a:cs typeface="Times New Roman" pitchFamily="18" charset="0"/>
              </a:rPr>
              <a:t>jucării, elemente  care au stârnit curiozitatea copiilor din grupă</a:t>
            </a:r>
            <a:r>
              <a:rPr lang="ro-RO" sz="2000" dirty="0" smtClean="0">
                <a:latin typeface="Times New Roman" pitchFamily="18" charset="0"/>
                <a:cs typeface="Times New Roman" pitchFamily="18" charset="0"/>
              </a:rPr>
              <a:t>.</a:t>
            </a:r>
            <a:endParaRPr lang="ro-RO" sz="2000" dirty="0">
              <a:latin typeface="Times New Roman" pitchFamily="18" charset="0"/>
              <a:cs typeface="Times New Roman" pitchFamily="18" charset="0"/>
            </a:endParaRPr>
          </a:p>
        </p:txBody>
      </p:sp>
      <p:pic>
        <p:nvPicPr>
          <p:cNvPr id="4" name="Content Placeholder 3" descr="187006199_552012515966373_3183789497291347604_n.jpg"/>
          <p:cNvPicPr>
            <a:picLocks noGrp="1" noChangeAspect="1"/>
          </p:cNvPicPr>
          <p:nvPr>
            <p:ph sz="half" idx="1"/>
          </p:nvPr>
        </p:nvPicPr>
        <p:blipFill>
          <a:blip r:embed="rId3" cstate="print"/>
          <a:stretch>
            <a:fillRect/>
          </a:stretch>
        </p:blipFill>
        <p:spPr>
          <a:xfrm>
            <a:off x="928688" y="2375496"/>
            <a:ext cx="4786312" cy="3589734"/>
          </a:xfrm>
        </p:spPr>
      </p:pic>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TotalTime>
  <Words>62</Words>
  <Application>Microsoft Office PowerPoint</Application>
  <PresentationFormat>On-screen Show (4:3)</PresentationFormat>
  <Paragraphs>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ÎNVĂȚAREA RĂSTURNATĂ ( FLIPPED LEARNING ) PRACTICI ȘI EXPERIENȚE DE ÎNVĂȚARE ÎN GRĂDINIȚĂ</vt:lpstr>
      <vt:lpstr>PowerPoint Presentation</vt:lpstr>
      <vt:lpstr>PowerPoint Presentation</vt:lpstr>
      <vt:lpstr> Am scris părinților un mesaj în care le-am explicat despre învățarea răsturnată ca metodă modernă alternativă la învățarea clasică și le-am prezentat tema săptămânii împreuna cu subtema fiecărei zile. </vt:lpstr>
      <vt:lpstr>Muzică populară ( doină și de joc )</vt:lpstr>
      <vt:lpstr> Muzică instrumentală  ( vioară și pian )</vt:lpstr>
      <vt:lpstr> Muzica corală ( cor feminin, cor masculin )</vt:lpstr>
      <vt:lpstr> Muzică modernă internațională</vt:lpstr>
      <vt:lpstr> Acestea fiind spuse, am început săptămâna cu centrul tematic dotat cu intrumente muzicale – jucării, elemente  care au stârnit curiozitatea copiilor din grupă.</vt:lpstr>
      <vt:lpstr>    Joc de masă   Instrumente cu clape                 Instrumente  de percuție                      </vt:lpstr>
      <vt:lpstr>                                                        Joc de masă                 Instrumente de suflat    Instrumente cu corzi</vt:lpstr>
      <vt:lpstr>    Știință  Copiii au avut de colorat cu aceeași culoare instrumente de același fel, elementul de dificultate fiind identificarea instrumentelor de același fel și diferențierea lor de altele asemănătoare. Am mai folosit o fișă unde copiii au avut de identificat instrumentul la care cântă fiecare instrumentist.</vt:lpstr>
      <vt:lpstr>    Artă  La centrul Artă copiii au colorat instrumente muzicale</vt:lpstr>
      <vt:lpstr>  Activități pe domenii experiențiale Cunoașterea mediului   Facem cunoștiință cu instrumentele muzicale - observare </vt:lpstr>
      <vt:lpstr>►Limbă și cultură – Povestea muzicii în viața oamenilor ( lectura educatoarei )  ► Activitate muzicală – Să cunoaștem muzica din alte țări ( audiții ) ►Educație pentru societate – Muzica și bunul simț ( convorbire ) ►Limbă și cultură – Muzica la mine în suflet ( convorbire )</vt:lpstr>
      <vt:lpstr>Zilnic în cadrul activităților de program distractiv am dedicat timp dansului liber și relaxării active.</vt:lpstr>
      <vt:lpstr>La cererea copiilor am mai trimis un videoclip cu dans</vt:lpstr>
      <vt:lpstr>  VĂ MULȚUMESC!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ÎNVAȚAREA RĂSTURNATĂ – O NOUĂ OPORTUNITATE ÎN COLABORAREA GRĂDINIȚĂ - FAMILIE</dc:title>
  <dc:creator>Cosmina</dc:creator>
  <cp:lastModifiedBy>PC</cp:lastModifiedBy>
  <cp:revision>38</cp:revision>
  <dcterms:created xsi:type="dcterms:W3CDTF">2021-05-17T11:14:29Z</dcterms:created>
  <dcterms:modified xsi:type="dcterms:W3CDTF">2021-06-08T11:09:22Z</dcterms:modified>
</cp:coreProperties>
</file>